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sldIdLst>
    <p:sldId id="257" r:id="rId2"/>
    <p:sldId id="4954" r:id="rId3"/>
    <p:sldId id="302" r:id="rId4"/>
    <p:sldId id="258" r:id="rId5"/>
    <p:sldId id="260" r:id="rId6"/>
    <p:sldId id="4949" r:id="rId7"/>
    <p:sldId id="2076137120" r:id="rId8"/>
    <p:sldId id="2076137122" r:id="rId9"/>
    <p:sldId id="2076137121" r:id="rId10"/>
    <p:sldId id="2076137124" r:id="rId11"/>
    <p:sldId id="2134805639" r:id="rId12"/>
    <p:sldId id="5045" r:id="rId13"/>
    <p:sldId id="2134805642" r:id="rId14"/>
    <p:sldId id="2134805643" r:id="rId15"/>
    <p:sldId id="2134805633" r:id="rId16"/>
    <p:sldId id="2134805632" r:id="rId17"/>
    <p:sldId id="2134805640" r:id="rId18"/>
    <p:sldId id="2134805641" r:id="rId19"/>
    <p:sldId id="2076137126" r:id="rId20"/>
    <p:sldId id="2076137127" r:id="rId21"/>
    <p:sldId id="5016" r:id="rId22"/>
    <p:sldId id="5025" r:id="rId23"/>
    <p:sldId id="5026" r:id="rId24"/>
    <p:sldId id="5047" r:id="rId25"/>
    <p:sldId id="5059" r:id="rId26"/>
    <p:sldId id="5054" r:id="rId27"/>
    <p:sldId id="5038" r:id="rId28"/>
    <p:sldId id="5039" r:id="rId29"/>
    <p:sldId id="5048" r:id="rId30"/>
    <p:sldId id="4958" r:id="rId31"/>
    <p:sldId id="5028" r:id="rId32"/>
    <p:sldId id="5042" r:id="rId33"/>
    <p:sldId id="5041" r:id="rId34"/>
    <p:sldId id="5043" r:id="rId35"/>
    <p:sldId id="5058" r:id="rId36"/>
    <p:sldId id="5051" r:id="rId37"/>
    <p:sldId id="5052" r:id="rId38"/>
    <p:sldId id="5053" r:id="rId39"/>
    <p:sldId id="5044" r:id="rId40"/>
    <p:sldId id="5050" r:id="rId41"/>
    <p:sldId id="5012" r:id="rId42"/>
    <p:sldId id="5033" r:id="rId43"/>
    <p:sldId id="5037" r:id="rId44"/>
    <p:sldId id="5036" r:id="rId45"/>
    <p:sldId id="5035" r:id="rId46"/>
    <p:sldId id="5057" r:id="rId47"/>
    <p:sldId id="5055" r:id="rId48"/>
    <p:sldId id="5011" r:id="rId49"/>
    <p:sldId id="5030" r:id="rId50"/>
    <p:sldId id="5031" r:id="rId51"/>
    <p:sldId id="5017" r:id="rId52"/>
    <p:sldId id="5029" r:id="rId53"/>
    <p:sldId id="5049" r:id="rId54"/>
    <p:sldId id="5040" r:id="rId55"/>
    <p:sldId id="5034" r:id="rId56"/>
    <p:sldId id="5018" r:id="rId57"/>
    <p:sldId id="5066" r:id="rId58"/>
    <p:sldId id="5072" r:id="rId59"/>
    <p:sldId id="5074" r:id="rId60"/>
    <p:sldId id="5064" r:id="rId61"/>
    <p:sldId id="5065" r:id="rId62"/>
    <p:sldId id="5068" r:id="rId63"/>
    <p:sldId id="5073" r:id="rId64"/>
    <p:sldId id="5069" r:id="rId65"/>
    <p:sldId id="5067" r:id="rId66"/>
    <p:sldId id="5007" r:id="rId67"/>
    <p:sldId id="5071" r:id="rId68"/>
    <p:sldId id="5019" r:id="rId69"/>
    <p:sldId id="5076" r:id="rId70"/>
    <p:sldId id="5075" r:id="rId71"/>
    <p:sldId id="5009" r:id="rId72"/>
    <p:sldId id="5008" r:id="rId73"/>
    <p:sldId id="5077" r:id="rId74"/>
    <p:sldId id="5078" r:id="rId75"/>
    <p:sldId id="5023" r:id="rId76"/>
    <p:sldId id="5022" r:id="rId77"/>
    <p:sldId id="4950" r:id="rId78"/>
    <p:sldId id="4926" r:id="rId79"/>
    <p:sldId id="4994" r:id="rId80"/>
    <p:sldId id="4928" r:id="rId81"/>
    <p:sldId id="4995" r:id="rId82"/>
    <p:sldId id="4929" r:id="rId83"/>
    <p:sldId id="4930" r:id="rId84"/>
    <p:sldId id="4931" r:id="rId85"/>
    <p:sldId id="4932" r:id="rId86"/>
    <p:sldId id="4956" r:id="rId87"/>
    <p:sldId id="4999" r:id="rId88"/>
    <p:sldId id="5024" r:id="rId89"/>
    <p:sldId id="5000" r:id="rId90"/>
    <p:sldId id="5001" r:id="rId91"/>
    <p:sldId id="5002" r:id="rId92"/>
    <p:sldId id="5003" r:id="rId93"/>
    <p:sldId id="5004" r:id="rId94"/>
    <p:sldId id="5005" r:id="rId95"/>
    <p:sldId id="5006" r:id="rId96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E2DD529-5AC6-477C-9E80-5BBFB2953601}">
          <p14:sldIdLst>
            <p14:sldId id="257"/>
            <p14:sldId id="4954"/>
            <p14:sldId id="302"/>
            <p14:sldId id="258"/>
            <p14:sldId id="260"/>
            <p14:sldId id="4949"/>
            <p14:sldId id="2076137120"/>
            <p14:sldId id="2076137122"/>
            <p14:sldId id="2076137121"/>
            <p14:sldId id="2076137124"/>
            <p14:sldId id="2134805639"/>
            <p14:sldId id="5045"/>
            <p14:sldId id="2134805642"/>
            <p14:sldId id="2134805643"/>
            <p14:sldId id="2134805633"/>
            <p14:sldId id="2134805632"/>
            <p14:sldId id="2134805640"/>
            <p14:sldId id="2134805641"/>
            <p14:sldId id="2076137126"/>
            <p14:sldId id="2076137127"/>
          </p14:sldIdLst>
        </p14:section>
        <p14:section name="Day 1" id="{A6DA35F6-BD05-41BA-9E24-D9DCE1E747D9}">
          <p14:sldIdLst>
            <p14:sldId id="5016"/>
            <p14:sldId id="5025"/>
            <p14:sldId id="5026"/>
            <p14:sldId id="5047"/>
            <p14:sldId id="5059"/>
            <p14:sldId id="5054"/>
            <p14:sldId id="5038"/>
            <p14:sldId id="5039"/>
            <p14:sldId id="5048"/>
            <p14:sldId id="4958"/>
            <p14:sldId id="5028"/>
            <p14:sldId id="5042"/>
            <p14:sldId id="5041"/>
            <p14:sldId id="5043"/>
            <p14:sldId id="5058"/>
            <p14:sldId id="5051"/>
            <p14:sldId id="5052"/>
            <p14:sldId id="5053"/>
            <p14:sldId id="5044"/>
            <p14:sldId id="5050"/>
            <p14:sldId id="5012"/>
            <p14:sldId id="5033"/>
            <p14:sldId id="5037"/>
            <p14:sldId id="5036"/>
            <p14:sldId id="5035"/>
            <p14:sldId id="5057"/>
            <p14:sldId id="5055"/>
            <p14:sldId id="5011"/>
            <p14:sldId id="5030"/>
            <p14:sldId id="5031"/>
            <p14:sldId id="5017"/>
            <p14:sldId id="5029"/>
            <p14:sldId id="5049"/>
            <p14:sldId id="5040"/>
            <p14:sldId id="5034"/>
          </p14:sldIdLst>
        </p14:section>
        <p14:section name="Day 2" id="{8F29EAAC-88D3-4F2F-A0E0-E47ADFC6190D}">
          <p14:sldIdLst>
            <p14:sldId id="5018"/>
            <p14:sldId id="5066"/>
            <p14:sldId id="5072"/>
            <p14:sldId id="5074"/>
            <p14:sldId id="5064"/>
            <p14:sldId id="5065"/>
            <p14:sldId id="5068"/>
            <p14:sldId id="5073"/>
            <p14:sldId id="5069"/>
            <p14:sldId id="5067"/>
            <p14:sldId id="5007"/>
            <p14:sldId id="5071"/>
            <p14:sldId id="5019"/>
            <p14:sldId id="5076"/>
            <p14:sldId id="5075"/>
            <p14:sldId id="5009"/>
            <p14:sldId id="5008"/>
            <p14:sldId id="5077"/>
            <p14:sldId id="5078"/>
          </p14:sldIdLst>
        </p14:section>
        <p14:section name="About the Exam" id="{A66F3580-39C2-4FB3-BD3D-23F81ACFAF99}">
          <p14:sldIdLst>
            <p14:sldId id="5023"/>
            <p14:sldId id="5022"/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4"/>
            <p14:sldId id="5000"/>
            <p14:sldId id="5001"/>
            <p14:sldId id="5002"/>
            <p14:sldId id="5003"/>
            <p14:sldId id="5004"/>
            <p14:sldId id="5005"/>
            <p14:sldId id="50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180" y="1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37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09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63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03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02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4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22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30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51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4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85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31807/fwd__bubble_hand_drawn-by-rejon-177666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9494" y="-81481"/>
            <a:ext cx="5504506" cy="1113576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Exam AI-100: Designing and Implementing an Azure AI Solution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BAF88-2BDC-4C38-B21E-60EC4813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804" y="1227514"/>
            <a:ext cx="3039658" cy="303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AI-100 Changes (May 20, 2020!)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BDDA5-8400-4E83-8EAE-9013D6470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70" y="738690"/>
            <a:ext cx="7470259" cy="366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86414-4D99-4546-AD9E-CB1BACE13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AI-102 Exam (live on July 1, 2021)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8A884-90A6-4847-82D2-FA43A7396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51" y="981958"/>
            <a:ext cx="8114097" cy="31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34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https://timw.info/dc2ac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The Microsoft AI Engineer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092467-BEE5-4A27-831B-F9013E41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2" y="1719312"/>
            <a:ext cx="8747633" cy="17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460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AI Fundamentals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53484-8CA1-4C6E-843F-DEF01E35E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90" y="1114607"/>
            <a:ext cx="7047619" cy="2914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4C9215-2903-CA4C-BBA1-92C0CD00DBE9}"/>
              </a:ext>
            </a:extLst>
          </p:cNvPr>
          <p:cNvSpPr txBox="1"/>
          <p:nvPr/>
        </p:nvSpPr>
        <p:spPr>
          <a:xfrm>
            <a:off x="3150375" y="1496276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AI-900</a:t>
            </a:r>
          </a:p>
        </p:txBody>
      </p:sp>
    </p:spTree>
    <p:extLst>
      <p:ext uri="{BB962C8B-B14F-4D97-AF65-F5344CB8AC3E}">
        <p14:creationId xmlns:p14="http://schemas.microsoft.com/office/powerpoint/2010/main" val="2815908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AI Certification Overlap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13FC59-783C-43DD-B48C-E16803E5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19" y="556160"/>
            <a:ext cx="6398762" cy="421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4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Fundamentals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A00BD-E788-431C-9C57-D2770015C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41" y="973209"/>
            <a:ext cx="8107317" cy="3197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4C9215-2903-CA4C-BBA1-92C0CD00DBE9}"/>
              </a:ext>
            </a:extLst>
          </p:cNvPr>
          <p:cNvSpPr txBox="1"/>
          <p:nvPr/>
        </p:nvSpPr>
        <p:spPr>
          <a:xfrm>
            <a:off x="3010675" y="1458176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DP-900</a:t>
            </a:r>
          </a:p>
        </p:txBody>
      </p:sp>
    </p:spTree>
    <p:extLst>
      <p:ext uri="{BB962C8B-B14F-4D97-AF65-F5344CB8AC3E}">
        <p14:creationId xmlns:p14="http://schemas.microsoft.com/office/powerpoint/2010/main" val="2864057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Engineer Associate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C6733C-92E2-4DB1-9AD4-E7C4F3536E6B}"/>
              </a:ext>
            </a:extLst>
          </p:cNvPr>
          <p:cNvSpPr txBox="1"/>
          <p:nvPr/>
        </p:nvSpPr>
        <p:spPr>
          <a:xfrm>
            <a:off x="6487534" y="5195451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DP-100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36334-60A5-4D9F-9135-32C124DB9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87" y="907782"/>
            <a:ext cx="8094846" cy="3327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754A71-C049-4EE9-AB81-3CBE1752FCE0}"/>
              </a:ext>
            </a:extLst>
          </p:cNvPr>
          <p:cNvSpPr txBox="1"/>
          <p:nvPr/>
        </p:nvSpPr>
        <p:spPr>
          <a:xfrm>
            <a:off x="3291106" y="1052438"/>
            <a:ext cx="149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DP-200, DP-201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F37B5C-A458-4583-94D5-6DE1BC7F94A9}"/>
              </a:ext>
            </a:extLst>
          </p:cNvPr>
          <p:cNvSpPr txBox="1"/>
          <p:nvPr/>
        </p:nvSpPr>
        <p:spPr>
          <a:xfrm>
            <a:off x="3207687" y="1504871"/>
            <a:ext cx="149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DP-203</a:t>
            </a:r>
          </a:p>
        </p:txBody>
      </p:sp>
    </p:spTree>
    <p:extLst>
      <p:ext uri="{BB962C8B-B14F-4D97-AF65-F5344CB8AC3E}">
        <p14:creationId xmlns:p14="http://schemas.microsoft.com/office/powerpoint/2010/main" val="4101627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Scientist Associate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13D2D-19FA-4EEB-8B71-AB2C76EAF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92" y="982818"/>
            <a:ext cx="8282816" cy="3227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C6733C-92E2-4DB1-9AD4-E7C4F3536E6B}"/>
              </a:ext>
            </a:extLst>
          </p:cNvPr>
          <p:cNvSpPr txBox="1"/>
          <p:nvPr/>
        </p:nvSpPr>
        <p:spPr>
          <a:xfrm>
            <a:off x="2959875" y="1508976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DP-100</a:t>
            </a:r>
          </a:p>
        </p:txBody>
      </p:sp>
    </p:spTree>
    <p:extLst>
      <p:ext uri="{BB962C8B-B14F-4D97-AF65-F5344CB8AC3E}">
        <p14:creationId xmlns:p14="http://schemas.microsoft.com/office/powerpoint/2010/main" val="87483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Analyst Associate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F2312-EE6C-4F54-AC7C-2D033372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809" y="981257"/>
            <a:ext cx="6952381" cy="2914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C6733C-92E2-4DB1-9AD4-E7C4F3536E6B}"/>
              </a:ext>
            </a:extLst>
          </p:cNvPr>
          <p:cNvSpPr txBox="1"/>
          <p:nvPr/>
        </p:nvSpPr>
        <p:spPr>
          <a:xfrm>
            <a:off x="3181350" y="1362926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DA-100</a:t>
            </a:r>
          </a:p>
        </p:txBody>
      </p:sp>
    </p:spTree>
    <p:extLst>
      <p:ext uri="{BB962C8B-B14F-4D97-AF65-F5344CB8AC3E}">
        <p14:creationId xmlns:p14="http://schemas.microsoft.com/office/powerpoint/2010/main" val="829617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22052" y="4007858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3540937" y="45042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5137063" y="3961692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C3A31F-AC5C-4B2E-91D3-96DB8CC04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28856" y="720035"/>
            <a:ext cx="3592499" cy="38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timw.info/ai100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 Terminology</a:t>
            </a:r>
          </a:p>
        </p:txBody>
      </p:sp>
    </p:spTree>
    <p:extLst>
      <p:ext uri="{BB962C8B-B14F-4D97-AF65-F5344CB8AC3E}">
        <p14:creationId xmlns:p14="http://schemas.microsoft.com/office/powerpoint/2010/main" val="765838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(AI)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technique that enables computers to mimic human intelligence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BDA74-851D-405B-ABC5-8900A380A2A2}"/>
              </a:ext>
            </a:extLst>
          </p:cNvPr>
          <p:cNvSpPr txBox="1"/>
          <p:nvPr/>
        </p:nvSpPr>
        <p:spPr>
          <a:xfrm>
            <a:off x="6932605" y="4753479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https://timw.info/2bdb4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B808C-2B26-447D-8CC5-25AABD0D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7" y="2243200"/>
            <a:ext cx="8714286" cy="1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6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Subset of AI that includes techniques that enable machines to improve at tasks with experience.</a:t>
            </a:r>
          </a:p>
          <a:p>
            <a:r>
              <a:rPr lang="en-US" dirty="0"/>
              <a:t>Supervised</a:t>
            </a:r>
          </a:p>
          <a:p>
            <a:pPr lvl="1"/>
            <a:r>
              <a:rPr lang="en-US" dirty="0"/>
              <a:t>Regression (prediction): Numeric data</a:t>
            </a:r>
          </a:p>
          <a:p>
            <a:pPr lvl="1"/>
            <a:r>
              <a:rPr lang="en-US" dirty="0"/>
              <a:t>Classification: Non-numeric data</a:t>
            </a:r>
          </a:p>
          <a:p>
            <a:r>
              <a:rPr lang="en-US" dirty="0"/>
              <a:t>Unsupervised</a:t>
            </a:r>
          </a:p>
          <a:p>
            <a:pPr lvl="1"/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40351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AI Schema</a:t>
            </a:r>
          </a:p>
        </p:txBody>
      </p:sp>
      <p:pic>
        <p:nvPicPr>
          <p:cNvPr id="12290" name="Picture 2" descr="Relationship diagram: AI vs. machine learning vs. deep learning">
            <a:extLst>
              <a:ext uri="{FF2B5EF4-FFF2-40B4-BE49-F238E27FC236}">
                <a16:creationId xmlns:a16="http://schemas.microsoft.com/office/drawing/2014/main" id="{77B58FBD-9C28-4262-88BF-DB9105A6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4" y="681038"/>
            <a:ext cx="6124575" cy="423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https://timw.info/c7769</a:t>
            </a:r>
          </a:p>
        </p:txBody>
      </p:sp>
    </p:spTree>
    <p:extLst>
      <p:ext uri="{BB962C8B-B14F-4D97-AF65-F5344CB8AC3E}">
        <p14:creationId xmlns:p14="http://schemas.microsoft.com/office/powerpoint/2010/main" val="148565496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ML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9287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https://timw.info/37a04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3AF76F76-1B2C-4BFD-9FE0-D8396AABB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44" y="643604"/>
            <a:ext cx="7276126" cy="409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07197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Responsible 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9287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https://timw.info/84db2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4CAA2A-AD94-44B6-B57D-E278123A5D44}"/>
              </a:ext>
            </a:extLst>
          </p:cNvPr>
          <p:cNvGrpSpPr/>
          <p:nvPr/>
        </p:nvGrpSpPr>
        <p:grpSpPr>
          <a:xfrm>
            <a:off x="1405660" y="560553"/>
            <a:ext cx="6348413" cy="4366134"/>
            <a:chOff x="1405660" y="560553"/>
            <a:chExt cx="6348413" cy="4366134"/>
          </a:xfrm>
        </p:grpSpPr>
        <p:pic>
          <p:nvPicPr>
            <p:cNvPr id="1026" name="Picture 2" descr="Values AI needs to respect">
              <a:extLst>
                <a:ext uri="{FF2B5EF4-FFF2-40B4-BE49-F238E27FC236}">
                  <a16:creationId xmlns:a16="http://schemas.microsoft.com/office/drawing/2014/main" id="{5A5BB41B-F28F-482B-8398-6D4801A68E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660" y="560553"/>
              <a:ext cx="6348413" cy="4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F68054-7D83-4CAC-A0AD-4BF35749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961" y="4321042"/>
              <a:ext cx="2961905" cy="523810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ED36EF-31AF-4BE3-A15D-AE4229D5A501}"/>
              </a:ext>
            </a:extLst>
          </p:cNvPr>
          <p:cNvSpPr/>
          <p:nvPr/>
        </p:nvSpPr>
        <p:spPr>
          <a:xfrm>
            <a:off x="2500312" y="4515763"/>
            <a:ext cx="4143375" cy="4213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Compliance Manager</a:t>
            </a:r>
          </a:p>
        </p:txBody>
      </p:sp>
    </p:spTree>
    <p:extLst>
      <p:ext uri="{BB962C8B-B14F-4D97-AF65-F5344CB8AC3E}">
        <p14:creationId xmlns:p14="http://schemas.microsoft.com/office/powerpoint/2010/main" val="36097851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https://timw.info/a850d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  <p:pic>
        <p:nvPicPr>
          <p:cNvPr id="6146" name="Picture 2" descr="How does REST API work?">
            <a:extLst>
              <a:ext uri="{FF2B5EF4-FFF2-40B4-BE49-F238E27FC236}">
                <a16:creationId xmlns:a16="http://schemas.microsoft.com/office/drawing/2014/main" id="{D530515A-4AAC-43BC-86B0-E10CC9039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838"/>
            <a:ext cx="9144000" cy="367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5AB2EA-8F7D-41BD-90F8-76928BE1BA90}"/>
              </a:ext>
            </a:extLst>
          </p:cNvPr>
          <p:cNvSpPr/>
          <p:nvPr/>
        </p:nvSpPr>
        <p:spPr>
          <a:xfrm>
            <a:off x="3070724" y="4317955"/>
            <a:ext cx="3005847" cy="6272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35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010059" y="4853656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https://timw.info/d7a91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0C9DAC-621B-43BB-AA3A-D723F88E8009}"/>
              </a:ext>
            </a:extLst>
          </p:cNvPr>
          <p:cNvGrpSpPr/>
          <p:nvPr/>
        </p:nvGrpSpPr>
        <p:grpSpPr>
          <a:xfrm>
            <a:off x="206452" y="1"/>
            <a:ext cx="8731096" cy="4662534"/>
            <a:chOff x="524519" y="569894"/>
            <a:chExt cx="8094962" cy="4154506"/>
          </a:xfrm>
        </p:grpSpPr>
        <p:pic>
          <p:nvPicPr>
            <p:cNvPr id="7170" name="Picture 2" descr="Image for post">
              <a:extLst>
                <a:ext uri="{FF2B5EF4-FFF2-40B4-BE49-F238E27FC236}">
                  <a16:creationId xmlns:a16="http://schemas.microsoft.com/office/drawing/2014/main" id="{56FA79FD-E688-4799-AABD-A39150806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53" y="569894"/>
              <a:ext cx="8079228" cy="4154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819EA1B-D80F-4551-B0AF-C0E202B6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519" y="569894"/>
              <a:ext cx="5378340" cy="630261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</p:spTree>
    <p:extLst>
      <p:ext uri="{BB962C8B-B14F-4D97-AF65-F5344CB8AC3E}">
        <p14:creationId xmlns:p14="http://schemas.microsoft.com/office/powerpoint/2010/main" val="115119464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https://timw.info/cc6b1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HTTP Methods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13C2CD9-4CD5-4571-87DC-BFB130175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94" y="918939"/>
            <a:ext cx="8645011" cy="3558398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33626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timw.info/ai100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AI Technology Stack Overview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AI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Spark on Azure (</a:t>
            </a:r>
            <a:r>
              <a:rPr lang="en-US" dirty="0" err="1"/>
              <a:t>MMLSpark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HDInsight</a:t>
            </a:r>
          </a:p>
          <a:p>
            <a:pPr lvl="1"/>
            <a:r>
              <a:rPr lang="en-US" dirty="0"/>
              <a:t>Databricks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Azure Cognitive Services</a:t>
            </a:r>
          </a:p>
          <a:p>
            <a:r>
              <a:rPr lang="en-US" dirty="0"/>
              <a:t>Azure Cognitive Search</a:t>
            </a:r>
          </a:p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12446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 Vision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Computer Vision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Face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Video Indexer</a:t>
            </a:r>
          </a:p>
          <a:p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 Speech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Speech to Text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Speaker Recognition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Speech Translation</a:t>
            </a:r>
          </a:p>
        </p:txBody>
      </p:sp>
    </p:spTree>
    <p:extLst>
      <p:ext uri="{BB962C8B-B14F-4D97-AF65-F5344CB8AC3E}">
        <p14:creationId xmlns:p14="http://schemas.microsoft.com/office/powerpoint/2010/main" val="316638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 Language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Text Analytics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LUIS</a:t>
            </a:r>
          </a:p>
          <a:p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 Decision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Content Moderator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</a:t>
            </a:r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Search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Bing Search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Bing Statistics</a:t>
            </a:r>
          </a:p>
        </p:txBody>
      </p:sp>
    </p:spTree>
    <p:extLst>
      <p:ext uri="{BB962C8B-B14F-4D97-AF65-F5344CB8AC3E}">
        <p14:creationId xmlns:p14="http://schemas.microsoft.com/office/powerpoint/2010/main" val="92700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AI Related Services</a:t>
            </a:r>
          </a:p>
        </p:txBody>
      </p:sp>
    </p:spTree>
    <p:extLst>
      <p:ext uri="{BB962C8B-B14F-4D97-AF65-F5344CB8AC3E}">
        <p14:creationId xmlns:p14="http://schemas.microsoft.com/office/powerpoint/2010/main" val="2916094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https://timw.info/7e4a3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SQL Database Family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4896FB2-2986-4AAE-857E-2DF730839630}"/>
              </a:ext>
            </a:extLst>
          </p:cNvPr>
          <p:cNvSpPr/>
          <p:nvPr/>
        </p:nvSpPr>
        <p:spPr>
          <a:xfrm>
            <a:off x="1531867" y="816554"/>
            <a:ext cx="6096000" cy="551655"/>
          </a:xfrm>
          <a:custGeom>
            <a:avLst/>
            <a:gdLst>
              <a:gd name="connsiteX0" fmla="*/ 0 w 6096000"/>
              <a:gd name="connsiteY0" fmla="*/ 91944 h 551655"/>
              <a:gd name="connsiteX1" fmla="*/ 91944 w 6096000"/>
              <a:gd name="connsiteY1" fmla="*/ 0 h 551655"/>
              <a:gd name="connsiteX2" fmla="*/ 6004056 w 6096000"/>
              <a:gd name="connsiteY2" fmla="*/ 0 h 551655"/>
              <a:gd name="connsiteX3" fmla="*/ 6096000 w 6096000"/>
              <a:gd name="connsiteY3" fmla="*/ 91944 h 551655"/>
              <a:gd name="connsiteX4" fmla="*/ 6096000 w 6096000"/>
              <a:gd name="connsiteY4" fmla="*/ 459711 h 551655"/>
              <a:gd name="connsiteX5" fmla="*/ 6004056 w 6096000"/>
              <a:gd name="connsiteY5" fmla="*/ 551655 h 551655"/>
              <a:gd name="connsiteX6" fmla="*/ 91944 w 6096000"/>
              <a:gd name="connsiteY6" fmla="*/ 551655 h 551655"/>
              <a:gd name="connsiteX7" fmla="*/ 0 w 6096000"/>
              <a:gd name="connsiteY7" fmla="*/ 459711 h 551655"/>
              <a:gd name="connsiteX8" fmla="*/ 0 w 6096000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6004056" y="0"/>
                </a:lnTo>
                <a:cubicBezTo>
                  <a:pt x="6054835" y="0"/>
                  <a:pt x="6096000" y="41165"/>
                  <a:pt x="6096000" y="91944"/>
                </a:cubicBezTo>
                <a:lnTo>
                  <a:pt x="6096000" y="459711"/>
                </a:lnTo>
                <a:cubicBezTo>
                  <a:pt x="6096000" y="510490"/>
                  <a:pt x="6054835" y="551655"/>
                  <a:pt x="6004056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SQL Server in a Virtual Machine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235056-E0C1-41BC-93A4-F4CA5321C2C7}"/>
              </a:ext>
            </a:extLst>
          </p:cNvPr>
          <p:cNvSpPr/>
          <p:nvPr/>
        </p:nvSpPr>
        <p:spPr>
          <a:xfrm>
            <a:off x="1531867" y="1368209"/>
            <a:ext cx="6096000" cy="380880"/>
          </a:xfrm>
          <a:custGeom>
            <a:avLst/>
            <a:gdLst>
              <a:gd name="connsiteX0" fmla="*/ 0 w 6096000"/>
              <a:gd name="connsiteY0" fmla="*/ 0 h 380880"/>
              <a:gd name="connsiteX1" fmla="*/ 6096000 w 6096000"/>
              <a:gd name="connsiteY1" fmla="*/ 0 h 380880"/>
              <a:gd name="connsiteX2" fmla="*/ 6096000 w 6096000"/>
              <a:gd name="connsiteY2" fmla="*/ 380880 h 380880"/>
              <a:gd name="connsiteX3" fmla="*/ 0 w 6096000"/>
              <a:gd name="connsiteY3" fmla="*/ 380880 h 380880"/>
              <a:gd name="connsiteX4" fmla="*/ 0 w 6096000"/>
              <a:gd name="connsiteY4" fmla="*/ 0 h 38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80880">
                <a:moveTo>
                  <a:pt x="0" y="0"/>
                </a:moveTo>
                <a:lnTo>
                  <a:pt x="6096000" y="0"/>
                </a:lnTo>
                <a:lnTo>
                  <a:pt x="6096000" y="380880"/>
                </a:lnTo>
                <a:lnTo>
                  <a:pt x="0" y="380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9210" rIns="163576" bIns="2921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SQL Server Machine Learning Services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E484F0-4CE5-4B52-9B0A-3922C57656DF}"/>
              </a:ext>
            </a:extLst>
          </p:cNvPr>
          <p:cNvSpPr/>
          <p:nvPr/>
        </p:nvSpPr>
        <p:spPr>
          <a:xfrm>
            <a:off x="1531867" y="1749090"/>
            <a:ext cx="6096000" cy="551655"/>
          </a:xfrm>
          <a:custGeom>
            <a:avLst/>
            <a:gdLst>
              <a:gd name="connsiteX0" fmla="*/ 0 w 6096000"/>
              <a:gd name="connsiteY0" fmla="*/ 91944 h 551655"/>
              <a:gd name="connsiteX1" fmla="*/ 91944 w 6096000"/>
              <a:gd name="connsiteY1" fmla="*/ 0 h 551655"/>
              <a:gd name="connsiteX2" fmla="*/ 6004056 w 6096000"/>
              <a:gd name="connsiteY2" fmla="*/ 0 h 551655"/>
              <a:gd name="connsiteX3" fmla="*/ 6096000 w 6096000"/>
              <a:gd name="connsiteY3" fmla="*/ 91944 h 551655"/>
              <a:gd name="connsiteX4" fmla="*/ 6096000 w 6096000"/>
              <a:gd name="connsiteY4" fmla="*/ 459711 h 551655"/>
              <a:gd name="connsiteX5" fmla="*/ 6004056 w 6096000"/>
              <a:gd name="connsiteY5" fmla="*/ 551655 h 551655"/>
              <a:gd name="connsiteX6" fmla="*/ 91944 w 6096000"/>
              <a:gd name="connsiteY6" fmla="*/ 551655 h 551655"/>
              <a:gd name="connsiteX7" fmla="*/ 0 w 6096000"/>
              <a:gd name="connsiteY7" fmla="*/ 459711 h 551655"/>
              <a:gd name="connsiteX8" fmla="*/ 0 w 6096000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6004056" y="0"/>
                </a:lnTo>
                <a:cubicBezTo>
                  <a:pt x="6054835" y="0"/>
                  <a:pt x="6096000" y="41165"/>
                  <a:pt x="6096000" y="91944"/>
                </a:cubicBezTo>
                <a:lnTo>
                  <a:pt x="6096000" y="459711"/>
                </a:lnTo>
                <a:cubicBezTo>
                  <a:pt x="6096000" y="510490"/>
                  <a:pt x="6054835" y="551655"/>
                  <a:pt x="6004056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Azure Synapse Analytics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95E4E7-EDFD-4C8B-85F9-E0AA0DE5E36C}"/>
              </a:ext>
            </a:extLst>
          </p:cNvPr>
          <p:cNvSpPr/>
          <p:nvPr/>
        </p:nvSpPr>
        <p:spPr>
          <a:xfrm>
            <a:off x="1531867" y="2300745"/>
            <a:ext cx="6096000" cy="618930"/>
          </a:xfrm>
          <a:custGeom>
            <a:avLst/>
            <a:gdLst>
              <a:gd name="connsiteX0" fmla="*/ 0 w 6096000"/>
              <a:gd name="connsiteY0" fmla="*/ 0 h 618930"/>
              <a:gd name="connsiteX1" fmla="*/ 6096000 w 6096000"/>
              <a:gd name="connsiteY1" fmla="*/ 0 h 618930"/>
              <a:gd name="connsiteX2" fmla="*/ 6096000 w 6096000"/>
              <a:gd name="connsiteY2" fmla="*/ 618930 h 618930"/>
              <a:gd name="connsiteX3" fmla="*/ 0 w 6096000"/>
              <a:gd name="connsiteY3" fmla="*/ 618930 h 618930"/>
              <a:gd name="connsiteX4" fmla="*/ 0 w 6096000"/>
              <a:gd name="connsiteY4" fmla="*/ 0 h 618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18930">
                <a:moveTo>
                  <a:pt x="0" y="0"/>
                </a:moveTo>
                <a:lnTo>
                  <a:pt x="6096000" y="0"/>
                </a:lnTo>
                <a:lnTo>
                  <a:pt x="6096000" y="618930"/>
                </a:lnTo>
                <a:lnTo>
                  <a:pt x="0" y="61893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9210" rIns="163576" bIns="2921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Azure SQL Data Warehouse (OLAP)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SQL &amp; Spark pools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88D70F-5601-4970-A78E-719E67C6CF23}"/>
              </a:ext>
            </a:extLst>
          </p:cNvPr>
          <p:cNvSpPr/>
          <p:nvPr/>
        </p:nvSpPr>
        <p:spPr>
          <a:xfrm>
            <a:off x="1531867" y="2919675"/>
            <a:ext cx="6096000" cy="551655"/>
          </a:xfrm>
          <a:custGeom>
            <a:avLst/>
            <a:gdLst>
              <a:gd name="connsiteX0" fmla="*/ 0 w 6096000"/>
              <a:gd name="connsiteY0" fmla="*/ 91944 h 551655"/>
              <a:gd name="connsiteX1" fmla="*/ 91944 w 6096000"/>
              <a:gd name="connsiteY1" fmla="*/ 0 h 551655"/>
              <a:gd name="connsiteX2" fmla="*/ 6004056 w 6096000"/>
              <a:gd name="connsiteY2" fmla="*/ 0 h 551655"/>
              <a:gd name="connsiteX3" fmla="*/ 6096000 w 6096000"/>
              <a:gd name="connsiteY3" fmla="*/ 91944 h 551655"/>
              <a:gd name="connsiteX4" fmla="*/ 6096000 w 6096000"/>
              <a:gd name="connsiteY4" fmla="*/ 459711 h 551655"/>
              <a:gd name="connsiteX5" fmla="*/ 6004056 w 6096000"/>
              <a:gd name="connsiteY5" fmla="*/ 551655 h 551655"/>
              <a:gd name="connsiteX6" fmla="*/ 91944 w 6096000"/>
              <a:gd name="connsiteY6" fmla="*/ 551655 h 551655"/>
              <a:gd name="connsiteX7" fmla="*/ 0 w 6096000"/>
              <a:gd name="connsiteY7" fmla="*/ 459711 h 551655"/>
              <a:gd name="connsiteX8" fmla="*/ 0 w 6096000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6004056" y="0"/>
                </a:lnTo>
                <a:cubicBezTo>
                  <a:pt x="6054835" y="0"/>
                  <a:pt x="6096000" y="41165"/>
                  <a:pt x="6096000" y="91944"/>
                </a:cubicBezTo>
                <a:lnTo>
                  <a:pt x="6096000" y="459711"/>
                </a:lnTo>
                <a:cubicBezTo>
                  <a:pt x="6096000" y="510490"/>
                  <a:pt x="6054835" y="551655"/>
                  <a:pt x="6004056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Azure SQL Database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F97B6BF-031B-491E-90F2-21A4B32863D8}"/>
              </a:ext>
            </a:extLst>
          </p:cNvPr>
          <p:cNvSpPr/>
          <p:nvPr/>
        </p:nvSpPr>
        <p:spPr>
          <a:xfrm>
            <a:off x="1531867" y="3471330"/>
            <a:ext cx="6096000" cy="380880"/>
          </a:xfrm>
          <a:custGeom>
            <a:avLst/>
            <a:gdLst>
              <a:gd name="connsiteX0" fmla="*/ 0 w 6096000"/>
              <a:gd name="connsiteY0" fmla="*/ 0 h 380880"/>
              <a:gd name="connsiteX1" fmla="*/ 6096000 w 6096000"/>
              <a:gd name="connsiteY1" fmla="*/ 0 h 380880"/>
              <a:gd name="connsiteX2" fmla="*/ 6096000 w 6096000"/>
              <a:gd name="connsiteY2" fmla="*/ 380880 h 380880"/>
              <a:gd name="connsiteX3" fmla="*/ 0 w 6096000"/>
              <a:gd name="connsiteY3" fmla="*/ 380880 h 380880"/>
              <a:gd name="connsiteX4" fmla="*/ 0 w 6096000"/>
              <a:gd name="connsiteY4" fmla="*/ 0 h 38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80880">
                <a:moveTo>
                  <a:pt x="0" y="0"/>
                </a:moveTo>
                <a:lnTo>
                  <a:pt x="6096000" y="0"/>
                </a:lnTo>
                <a:lnTo>
                  <a:pt x="6096000" y="380880"/>
                </a:lnTo>
                <a:lnTo>
                  <a:pt x="0" y="380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9210" rIns="163576" bIns="2921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OLTP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BD4FA93-B99B-4F5A-860D-84C0D37C31C5}"/>
              </a:ext>
            </a:extLst>
          </p:cNvPr>
          <p:cNvSpPr/>
          <p:nvPr/>
        </p:nvSpPr>
        <p:spPr>
          <a:xfrm>
            <a:off x="1531867" y="3852209"/>
            <a:ext cx="6096000" cy="551655"/>
          </a:xfrm>
          <a:custGeom>
            <a:avLst/>
            <a:gdLst>
              <a:gd name="connsiteX0" fmla="*/ 0 w 6096000"/>
              <a:gd name="connsiteY0" fmla="*/ 91944 h 551655"/>
              <a:gd name="connsiteX1" fmla="*/ 91944 w 6096000"/>
              <a:gd name="connsiteY1" fmla="*/ 0 h 551655"/>
              <a:gd name="connsiteX2" fmla="*/ 6004056 w 6096000"/>
              <a:gd name="connsiteY2" fmla="*/ 0 h 551655"/>
              <a:gd name="connsiteX3" fmla="*/ 6096000 w 6096000"/>
              <a:gd name="connsiteY3" fmla="*/ 91944 h 551655"/>
              <a:gd name="connsiteX4" fmla="*/ 6096000 w 6096000"/>
              <a:gd name="connsiteY4" fmla="*/ 459711 h 551655"/>
              <a:gd name="connsiteX5" fmla="*/ 6004056 w 6096000"/>
              <a:gd name="connsiteY5" fmla="*/ 551655 h 551655"/>
              <a:gd name="connsiteX6" fmla="*/ 91944 w 6096000"/>
              <a:gd name="connsiteY6" fmla="*/ 551655 h 551655"/>
              <a:gd name="connsiteX7" fmla="*/ 0 w 6096000"/>
              <a:gd name="connsiteY7" fmla="*/ 459711 h 551655"/>
              <a:gd name="connsiteX8" fmla="*/ 0 w 6096000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6004056" y="0"/>
                </a:lnTo>
                <a:cubicBezTo>
                  <a:pt x="6054835" y="0"/>
                  <a:pt x="6096000" y="41165"/>
                  <a:pt x="6096000" y="91944"/>
                </a:cubicBezTo>
                <a:lnTo>
                  <a:pt x="6096000" y="459711"/>
                </a:lnTo>
                <a:cubicBezTo>
                  <a:pt x="6096000" y="510490"/>
                  <a:pt x="6054835" y="551655"/>
                  <a:pt x="6004056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Azure SQL Database Managed Instance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641555C-92D0-4F43-8EB3-5941D4FD7C28}"/>
              </a:ext>
            </a:extLst>
          </p:cNvPr>
          <p:cNvSpPr/>
          <p:nvPr/>
        </p:nvSpPr>
        <p:spPr>
          <a:xfrm>
            <a:off x="1531867" y="4403865"/>
            <a:ext cx="6096000" cy="380880"/>
          </a:xfrm>
          <a:custGeom>
            <a:avLst/>
            <a:gdLst>
              <a:gd name="connsiteX0" fmla="*/ 0 w 6096000"/>
              <a:gd name="connsiteY0" fmla="*/ 0 h 380880"/>
              <a:gd name="connsiteX1" fmla="*/ 6096000 w 6096000"/>
              <a:gd name="connsiteY1" fmla="*/ 0 h 380880"/>
              <a:gd name="connsiteX2" fmla="*/ 6096000 w 6096000"/>
              <a:gd name="connsiteY2" fmla="*/ 380880 h 380880"/>
              <a:gd name="connsiteX3" fmla="*/ 0 w 6096000"/>
              <a:gd name="connsiteY3" fmla="*/ 380880 h 380880"/>
              <a:gd name="connsiteX4" fmla="*/ 0 w 6096000"/>
              <a:gd name="connsiteY4" fmla="*/ 0 h 38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80880">
                <a:moveTo>
                  <a:pt x="0" y="0"/>
                </a:moveTo>
                <a:lnTo>
                  <a:pt x="6096000" y="0"/>
                </a:lnTo>
                <a:lnTo>
                  <a:pt x="6096000" y="380880"/>
                </a:lnTo>
                <a:lnTo>
                  <a:pt x="0" y="380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9210" rIns="163576" bIns="2921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SQL Server ML Services</a:t>
            </a:r>
          </a:p>
        </p:txBody>
      </p:sp>
    </p:spTree>
    <p:extLst>
      <p:ext uri="{BB962C8B-B14F-4D97-AF65-F5344CB8AC3E}">
        <p14:creationId xmlns:p14="http://schemas.microsoft.com/office/powerpoint/2010/main" val="9155502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2" grpId="0" animBg="1"/>
      <p:bldP spid="13" grpId="0"/>
      <p:bldP spid="14" grpId="0" animBg="1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https://timw.info/7f992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Apache Hadoop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06BDA9-C751-4CF3-B1AC-6AAD82D66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59" y="654134"/>
            <a:ext cx="8038681" cy="408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813F97-C4FE-4E7D-A7D7-E8A2C0504C4B}"/>
              </a:ext>
            </a:extLst>
          </p:cNvPr>
          <p:cNvSpPr/>
          <p:nvPr/>
        </p:nvSpPr>
        <p:spPr>
          <a:xfrm>
            <a:off x="1800565" y="2830224"/>
            <a:ext cx="1989574" cy="4320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HDInsight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01F4EC-4177-4893-A6C3-A02813D43A11}"/>
              </a:ext>
            </a:extLst>
          </p:cNvPr>
          <p:cNvSpPr/>
          <p:nvPr/>
        </p:nvSpPr>
        <p:spPr>
          <a:xfrm>
            <a:off x="5285433" y="1929284"/>
            <a:ext cx="1866806" cy="7636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1D7606-2898-44F1-A5DD-A8EC9544C6C0}"/>
              </a:ext>
            </a:extLst>
          </p:cNvPr>
          <p:cNvGrpSpPr/>
          <p:nvPr/>
        </p:nvGrpSpPr>
        <p:grpSpPr>
          <a:xfrm>
            <a:off x="805778" y="410793"/>
            <a:ext cx="1989574" cy="2137111"/>
            <a:chOff x="805778" y="410793"/>
            <a:chExt cx="1989574" cy="213711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7C2F06A-6B01-40DC-93E8-B0CC540A608B}"/>
                </a:ext>
              </a:extLst>
            </p:cNvPr>
            <p:cNvSpPr/>
            <p:nvPr/>
          </p:nvSpPr>
          <p:spPr>
            <a:xfrm>
              <a:off x="805778" y="410793"/>
              <a:ext cx="1989574" cy="43207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Event Hub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C0BF20-6743-431F-874E-BB766001651E}"/>
                </a:ext>
              </a:extLst>
            </p:cNvPr>
            <p:cNvSpPr/>
            <p:nvPr/>
          </p:nvSpPr>
          <p:spPr>
            <a:xfrm>
              <a:off x="1401256" y="854343"/>
              <a:ext cx="848330" cy="1693561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78505B-FF3F-46CB-8F6D-7733FF82FE62}"/>
              </a:ext>
            </a:extLst>
          </p:cNvPr>
          <p:cNvGrpSpPr/>
          <p:nvPr/>
        </p:nvGrpSpPr>
        <p:grpSpPr>
          <a:xfrm>
            <a:off x="3577212" y="3968107"/>
            <a:ext cx="1989574" cy="1133045"/>
            <a:chOff x="3577212" y="3968107"/>
            <a:chExt cx="1989574" cy="113304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63F6F9-EB8B-4D89-A68F-DCA19CF061BC}"/>
                </a:ext>
              </a:extLst>
            </p:cNvPr>
            <p:cNvSpPr/>
            <p:nvPr/>
          </p:nvSpPr>
          <p:spPr>
            <a:xfrm>
              <a:off x="3577212" y="4669073"/>
              <a:ext cx="1989574" cy="43207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 Bus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DD1B26-4EBD-4E07-A255-B0A24DEDFA2B}"/>
                </a:ext>
              </a:extLst>
            </p:cNvPr>
            <p:cNvSpPr/>
            <p:nvPr/>
          </p:nvSpPr>
          <p:spPr>
            <a:xfrm>
              <a:off x="3646464" y="3968107"/>
              <a:ext cx="1866806" cy="67499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474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https://timw.info/7e4a3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Apache Spark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0BE0CD-9756-4618-A7BE-3ED318B25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349" y="843472"/>
            <a:ext cx="5361036" cy="384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7461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https://timw.info/a9ab9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Databricks</a:t>
            </a:r>
          </a:p>
        </p:txBody>
      </p:sp>
      <p:pic>
        <p:nvPicPr>
          <p:cNvPr id="3074" name="Picture 2" descr="Batch scoring of Spark models on Azure Databricks">
            <a:extLst>
              <a:ext uri="{FF2B5EF4-FFF2-40B4-BE49-F238E27FC236}">
                <a16:creationId xmlns:a16="http://schemas.microsoft.com/office/drawing/2014/main" id="{DC4D357F-1646-43A4-A4FD-30A405EFE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778" y="560553"/>
            <a:ext cx="6392444" cy="428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33073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https://timw.info/22bfc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Key Vault</a:t>
            </a:r>
          </a:p>
        </p:txBody>
      </p:sp>
      <p:pic>
        <p:nvPicPr>
          <p:cNvPr id="9218" name="Picture 2" descr="Certificates are complex">
            <a:extLst>
              <a:ext uri="{FF2B5EF4-FFF2-40B4-BE49-F238E27FC236}">
                <a16:creationId xmlns:a16="http://schemas.microsoft.com/office/drawing/2014/main" id="{E8C61E29-DBAC-4FBF-BD02-792B42E97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54" y="621960"/>
            <a:ext cx="5381625" cy="421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4118DDA-2B3B-4836-9E5E-B2E397E87C45}"/>
              </a:ext>
            </a:extLst>
          </p:cNvPr>
          <p:cNvSpPr/>
          <p:nvPr/>
        </p:nvSpPr>
        <p:spPr>
          <a:xfrm>
            <a:off x="457200" y="3403600"/>
            <a:ext cx="3632200" cy="393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 delete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695091-B55B-4F63-9361-A8992B3B51ED}"/>
              </a:ext>
            </a:extLst>
          </p:cNvPr>
          <p:cNvSpPr/>
          <p:nvPr/>
        </p:nvSpPr>
        <p:spPr>
          <a:xfrm>
            <a:off x="457200" y="4118125"/>
            <a:ext cx="3632200" cy="393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Purge protection</a:t>
            </a:r>
          </a:p>
        </p:txBody>
      </p:sp>
    </p:spTree>
    <p:extLst>
      <p:ext uri="{BB962C8B-B14F-4D97-AF65-F5344CB8AC3E}">
        <p14:creationId xmlns:p14="http://schemas.microsoft.com/office/powerpoint/2010/main" val="1154322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Fundamental Terminology</a:t>
            </a:r>
          </a:p>
          <a:p>
            <a:r>
              <a:rPr lang="en-US" dirty="0"/>
              <a:t>Supporting AI in Azure Resource Manager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Azure Cognitive Services, start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38B528-3F21-430C-AD90-FBCC50063E00}"/>
              </a:ext>
            </a:extLst>
          </p:cNvPr>
          <p:cNvGrpSpPr/>
          <p:nvPr/>
        </p:nvGrpSpPr>
        <p:grpSpPr>
          <a:xfrm>
            <a:off x="1433424" y="560553"/>
            <a:ext cx="6348029" cy="4496673"/>
            <a:chOff x="715963" y="0"/>
            <a:chExt cx="7712075" cy="5143500"/>
          </a:xfrm>
        </p:grpSpPr>
        <p:pic>
          <p:nvPicPr>
            <p:cNvPr id="1026" name="Picture 2" descr="Figure 2: Kubernetes breaks down into multiple architectural components. ">
              <a:extLst>
                <a:ext uri="{FF2B5EF4-FFF2-40B4-BE49-F238E27FC236}">
                  <a16:creationId xmlns:a16="http://schemas.microsoft.com/office/drawing/2014/main" id="{FBCCF1B6-BA27-4AB5-8160-16467AF757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3" y="0"/>
              <a:ext cx="7712075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F0D2E25-BC7C-4307-8B7D-81F629CBA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3994" y="75398"/>
              <a:ext cx="2895238" cy="571429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18907" y="4759051"/>
            <a:ext cx="27250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https://timw.info/f888f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38FDC1-E950-418A-A7CC-70660B8304EB}"/>
              </a:ext>
            </a:extLst>
          </p:cNvPr>
          <p:cNvSpPr/>
          <p:nvPr/>
        </p:nvSpPr>
        <p:spPr>
          <a:xfrm>
            <a:off x="150725" y="3989196"/>
            <a:ext cx="1457011" cy="3818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ED3F2E-10D9-4B7F-85CB-61EA979BAB2D}"/>
              </a:ext>
            </a:extLst>
          </p:cNvPr>
          <p:cNvSpPr/>
          <p:nvPr/>
        </p:nvSpPr>
        <p:spPr>
          <a:xfrm>
            <a:off x="132414" y="3327083"/>
            <a:ext cx="1457011" cy="3818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CLI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D3D3D5-5B31-4E15-999C-D8351DE45F74}"/>
              </a:ext>
            </a:extLst>
          </p:cNvPr>
          <p:cNvSpPr/>
          <p:nvPr/>
        </p:nvSpPr>
        <p:spPr>
          <a:xfrm>
            <a:off x="7517952" y="2087046"/>
            <a:ext cx="1457011" cy="3818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SSH</a:t>
            </a:r>
          </a:p>
        </p:txBody>
      </p:sp>
    </p:spTree>
    <p:extLst>
      <p:ext uri="{BB962C8B-B14F-4D97-AF65-F5344CB8AC3E}">
        <p14:creationId xmlns:p14="http://schemas.microsoft.com/office/powerpoint/2010/main" val="64155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AKS</a:t>
            </a:r>
          </a:p>
        </p:txBody>
      </p:sp>
      <p:pic>
        <p:nvPicPr>
          <p:cNvPr id="5122" name="Picture 2" descr="Architecture diagram">
            <a:extLst>
              <a:ext uri="{FF2B5EF4-FFF2-40B4-BE49-F238E27FC236}">
                <a16:creationId xmlns:a16="http://schemas.microsoft.com/office/drawing/2014/main" id="{2C37E270-2193-4BE9-AA50-1ADD90FF6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90" y="658897"/>
            <a:ext cx="6250019" cy="428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18907" y="4759051"/>
            <a:ext cx="272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https://timw.info/2b505</a:t>
            </a:r>
          </a:p>
        </p:txBody>
      </p:sp>
    </p:spTree>
    <p:extLst>
      <p:ext uri="{BB962C8B-B14F-4D97-AF65-F5344CB8AC3E}">
        <p14:creationId xmlns:p14="http://schemas.microsoft.com/office/powerpoint/2010/main" val="2389883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https://timw.info/1c670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AKS Scaling</a:t>
            </a:r>
          </a:p>
        </p:txBody>
      </p:sp>
      <p:pic>
        <p:nvPicPr>
          <p:cNvPr id="1026" name="Picture 2" descr="The cluster autoscaler and horizontal pod autoscaler often work together to support the required application demands">
            <a:extLst>
              <a:ext uri="{FF2B5EF4-FFF2-40B4-BE49-F238E27FC236}">
                <a16:creationId xmlns:a16="http://schemas.microsoft.com/office/drawing/2014/main" id="{D6B3E56A-5E5E-4680-BD8B-E5915512F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870" y="1097544"/>
            <a:ext cx="6214259" cy="327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91BCE4-D807-4BA6-92E8-ED01DB9C735E}"/>
              </a:ext>
            </a:extLst>
          </p:cNvPr>
          <p:cNvSpPr/>
          <p:nvPr/>
        </p:nvSpPr>
        <p:spPr>
          <a:xfrm>
            <a:off x="1626499" y="1822661"/>
            <a:ext cx="5923370" cy="12280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399417-C3BE-4FE0-8DE6-06F337C35446}"/>
              </a:ext>
            </a:extLst>
          </p:cNvPr>
          <p:cNvSpPr/>
          <p:nvPr/>
        </p:nvSpPr>
        <p:spPr>
          <a:xfrm>
            <a:off x="1626499" y="3034513"/>
            <a:ext cx="5923370" cy="12280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07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https://timw.info/e25e0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Real-Time Recommendation API</a:t>
            </a:r>
          </a:p>
        </p:txBody>
      </p:sp>
      <p:pic>
        <p:nvPicPr>
          <p:cNvPr id="5122" name="Picture 2" descr="Architecture of a machine learning model for training movie recommendations">
            <a:extLst>
              <a:ext uri="{FF2B5EF4-FFF2-40B4-BE49-F238E27FC236}">
                <a16:creationId xmlns:a16="http://schemas.microsoft.com/office/drawing/2014/main" id="{31A78564-5C48-4711-BD61-CA537F85A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607" y="668263"/>
            <a:ext cx="6228785" cy="40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771B8A-D7A7-45EF-B5F1-BF5776F1F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4" y="4573429"/>
            <a:ext cx="4641969" cy="54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3255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https://timw.info/65a44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Cosmos DB Request Units</a:t>
            </a:r>
          </a:p>
        </p:txBody>
      </p:sp>
      <p:pic>
        <p:nvPicPr>
          <p:cNvPr id="4098" name="Picture 2" descr="Database operations consume Request Units">
            <a:extLst>
              <a:ext uri="{FF2B5EF4-FFF2-40B4-BE49-F238E27FC236}">
                <a16:creationId xmlns:a16="http://schemas.microsoft.com/office/drawing/2014/main" id="{275D5909-1FCB-4383-A97A-B6E212D64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4" y="624553"/>
            <a:ext cx="7162965" cy="414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56656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https://timw.info/2c1f8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Cosmos DB Partitioning</a:t>
            </a:r>
          </a:p>
        </p:txBody>
      </p:sp>
      <p:pic>
        <p:nvPicPr>
          <p:cNvPr id="3076" name="Picture 4" descr="An image that demonstrates Azure Cosmos DB partitioning">
            <a:extLst>
              <a:ext uri="{FF2B5EF4-FFF2-40B4-BE49-F238E27FC236}">
                <a16:creationId xmlns:a16="http://schemas.microsoft.com/office/drawing/2014/main" id="{1D1473C2-4F8C-46B1-A617-02BB7754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249" y="620897"/>
            <a:ext cx="6011501" cy="410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56054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https://timw.info/1ebb5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Data Factory</a:t>
            </a:r>
          </a:p>
        </p:txBody>
      </p:sp>
      <p:pic>
        <p:nvPicPr>
          <p:cNvPr id="2050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FC4B87C2-34A4-401E-9AC2-B5916C14E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423EF86-AF52-407C-AFE1-ABB9371A9F87}"/>
              </a:ext>
            </a:extLst>
          </p:cNvPr>
          <p:cNvSpPr/>
          <p:nvPr/>
        </p:nvSpPr>
        <p:spPr>
          <a:xfrm>
            <a:off x="2370966" y="4482988"/>
            <a:ext cx="4402067" cy="50979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ETL &amp; ELT</a:t>
            </a:r>
          </a:p>
        </p:txBody>
      </p:sp>
    </p:spTree>
    <p:extLst>
      <p:ext uri="{BB962C8B-B14F-4D97-AF65-F5344CB8AC3E}">
        <p14:creationId xmlns:p14="http://schemas.microsoft.com/office/powerpoint/2010/main" val="31939821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913503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Image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https://timw.info/caa25</a:t>
            </a:r>
          </a:p>
        </p:txBody>
      </p:sp>
      <p:pic>
        <p:nvPicPr>
          <p:cNvPr id="4098" name="Picture 2" descr="Architecture for image classification">
            <a:extLst>
              <a:ext uri="{FF2B5EF4-FFF2-40B4-BE49-F238E27FC236}">
                <a16:creationId xmlns:a16="http://schemas.microsoft.com/office/drawing/2014/main" id="{9EA001D7-F219-4DC9-BD1A-1AFB5D09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237" y="636019"/>
            <a:ext cx="6171525" cy="40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87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Newsfeed Ingestion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C3083825-45F6-419C-8D3D-9CBF915B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879" y="560553"/>
            <a:ext cx="3752238" cy="441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https://timw.info/c0015</a:t>
            </a:r>
          </a:p>
        </p:txBody>
      </p:sp>
    </p:spTree>
    <p:extLst>
      <p:ext uri="{BB962C8B-B14F-4D97-AF65-F5344CB8AC3E}">
        <p14:creationId xmlns:p14="http://schemas.microsoft.com/office/powerpoint/2010/main" val="3043782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Cognitive Services, finish</a:t>
            </a:r>
          </a:p>
          <a:p>
            <a:r>
              <a:rPr lang="en-US" dirty="0"/>
              <a:t>Azure Bot Service</a:t>
            </a:r>
          </a:p>
          <a:p>
            <a:r>
              <a:rPr lang="en-US" dirty="0"/>
              <a:t>Monitoring Azure AI Solutions</a:t>
            </a:r>
          </a:p>
          <a:p>
            <a:r>
              <a:rPr lang="en-US" dirty="0"/>
              <a:t>AI-100 Exam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IoT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https://timw.info/3f2c0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57685F48-D2BE-4A22-8D4F-37B07E9A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025"/>
            <a:ext cx="9144000" cy="397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0733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677256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https://timw.info/f82d3</a:t>
            </a:r>
          </a:p>
        </p:txBody>
      </p:sp>
      <p:pic>
        <p:nvPicPr>
          <p:cNvPr id="2" name="Picture 2" descr="Architecture &amp; key concepts - Azure Machine Learning | Microsoft Docs">
            <a:extLst>
              <a:ext uri="{FF2B5EF4-FFF2-40B4-BE49-F238E27FC236}">
                <a16:creationId xmlns:a16="http://schemas.microsoft.com/office/drawing/2014/main" id="{F4847738-0397-427B-8CC8-A7057E8E9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90" y="1063881"/>
            <a:ext cx="8374915" cy="30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ML Workflow</a:t>
            </a:r>
          </a:p>
        </p:txBody>
      </p:sp>
    </p:spTree>
    <p:extLst>
      <p:ext uri="{BB962C8B-B14F-4D97-AF65-F5344CB8AC3E}">
        <p14:creationId xmlns:p14="http://schemas.microsoft.com/office/powerpoint/2010/main" val="366362010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https://timw.info/772f8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6FA230-777F-4362-90D5-5631AC3CC900}"/>
              </a:ext>
            </a:extLst>
          </p:cNvPr>
          <p:cNvGrpSpPr/>
          <p:nvPr/>
        </p:nvGrpSpPr>
        <p:grpSpPr>
          <a:xfrm>
            <a:off x="199542" y="223263"/>
            <a:ext cx="8446376" cy="4378233"/>
            <a:chOff x="805778" y="958877"/>
            <a:chExt cx="7291499" cy="3517624"/>
          </a:xfrm>
        </p:grpSpPr>
        <p:pic>
          <p:nvPicPr>
            <p:cNvPr id="16386" name="Picture 2">
              <a:extLst>
                <a:ext uri="{FF2B5EF4-FFF2-40B4-BE49-F238E27FC236}">
                  <a16:creationId xmlns:a16="http://schemas.microsoft.com/office/drawing/2014/main" id="{FA4FD6CB-9F39-4C22-ADCE-7224C61F6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456" y="1099787"/>
              <a:ext cx="7034821" cy="337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AE1663-E388-4AF5-A7E1-ED4646736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778" y="958877"/>
              <a:ext cx="7209524" cy="702775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Blob Storage and Data Lake Storage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EDA5C9-71F2-43A4-9E9B-F7F20E02A441}"/>
              </a:ext>
            </a:extLst>
          </p:cNvPr>
          <p:cNvSpPr/>
          <p:nvPr/>
        </p:nvSpPr>
        <p:spPr>
          <a:xfrm>
            <a:off x="805778" y="4555013"/>
            <a:ext cx="3431458" cy="4437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CSV, JSON</a:t>
            </a:r>
          </a:p>
        </p:txBody>
      </p:sp>
    </p:spTree>
    <p:extLst>
      <p:ext uri="{BB962C8B-B14F-4D97-AF65-F5344CB8AC3E}">
        <p14:creationId xmlns:p14="http://schemas.microsoft.com/office/powerpoint/2010/main" val="332482949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https://timw.info/a1df2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Dataset &amp; Datastore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72337CA-E582-41AC-8C92-10BC026D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9375"/>
            <a:ext cx="9144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018315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https://timw.info/d572e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Pipeline</a:t>
            </a:r>
          </a:p>
        </p:txBody>
      </p:sp>
      <p:pic>
        <p:nvPicPr>
          <p:cNvPr id="2050" name="Picture 2" descr="MLLifecycle">
            <a:extLst>
              <a:ext uri="{FF2B5EF4-FFF2-40B4-BE49-F238E27FC236}">
                <a16:creationId xmlns:a16="http://schemas.microsoft.com/office/drawing/2014/main" id="{53BFE0F5-8DA4-4D3E-99F6-FAF18AEDF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51" y="1015780"/>
            <a:ext cx="8796898" cy="332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508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</p:spTree>
    <p:extLst>
      <p:ext uri="{BB962C8B-B14F-4D97-AF65-F5344CB8AC3E}">
        <p14:creationId xmlns:p14="http://schemas.microsoft.com/office/powerpoint/2010/main" val="41954618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Things First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https://timw.info/89e3b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2678889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Cognitive Services multi-service account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Functions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664599-73C5-42ED-BF0E-7314465751BD}"/>
              </a:ext>
            </a:extLst>
          </p:cNvPr>
          <p:cNvGrpSpPr/>
          <p:nvPr/>
        </p:nvGrpSpPr>
        <p:grpSpPr>
          <a:xfrm>
            <a:off x="2664178" y="863774"/>
            <a:ext cx="6279444" cy="3592055"/>
            <a:chOff x="2664178" y="863774"/>
            <a:chExt cx="6279444" cy="3592055"/>
          </a:xfrm>
        </p:grpSpPr>
        <p:pic>
          <p:nvPicPr>
            <p:cNvPr id="2050" name="Picture 2" descr="azure functions cognitive services AI">
              <a:extLst>
                <a:ext uri="{FF2B5EF4-FFF2-40B4-BE49-F238E27FC236}">
                  <a16:creationId xmlns:a16="http://schemas.microsoft.com/office/drawing/2014/main" id="{82719F3A-097F-41E0-8CE5-51321F3B3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178" y="863774"/>
              <a:ext cx="6279444" cy="3592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F3F96C-90F7-4CEC-A2CE-C6E1DDF29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4578" y="3871198"/>
              <a:ext cx="1689688" cy="523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65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Cognitive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42F30-CDED-4D18-B290-EEC7DAAC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754" y="912496"/>
            <a:ext cx="3812450" cy="3524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222A7E-654D-4ACC-857C-EA943932D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8" y="912496"/>
            <a:ext cx="4466559" cy="36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3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Cognitive Services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D8F87F-AC9F-4550-B3D7-6F2DA416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55" y="1099835"/>
            <a:ext cx="4417145" cy="3119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84CD95-7CBB-4DE0-8A3A-4B53A7DB5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233" y="1099835"/>
            <a:ext cx="4167912" cy="351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4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Plan to review these materials more than once</a:t>
            </a:r>
          </a:p>
          <a:p>
            <a:pPr lvl="1"/>
            <a:r>
              <a:rPr lang="en-US" dirty="0"/>
              <a:t>10-minute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https://timw.info/bb965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Digital Asset Management (DAM) solution for image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Detect objects and features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Detect corporate brands/logos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Describe an image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Optical character recognition (OCR)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Generate thumbnail</a:t>
            </a:r>
          </a:p>
        </p:txBody>
      </p:sp>
      <p:pic>
        <p:nvPicPr>
          <p:cNvPr id="3" name="Picture 2" descr="Architecture for image classification">
            <a:extLst>
              <a:ext uri="{FF2B5EF4-FFF2-40B4-BE49-F238E27FC236}">
                <a16:creationId xmlns:a16="http://schemas.microsoft.com/office/drawing/2014/main" id="{6FB551E0-BEBD-458C-932F-712D1B1EA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888" y="1233045"/>
            <a:ext cx="4507645" cy="296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96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https://timw.info/31118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Facial recognition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Facial verification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Emotion recognition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Person Group containers: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Person Group (10,000 persons)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Large Person Group (1M persons)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045720-F924-4777-B921-77D185825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290" y="1178983"/>
            <a:ext cx="5013959" cy="278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64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Indexer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https://timw.info/d0b4b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F0DE5C-A771-478D-AFC8-781C0796DFFB}"/>
              </a:ext>
            </a:extLst>
          </p:cNvPr>
          <p:cNvSpPr txBox="1"/>
          <p:nvPr/>
        </p:nvSpPr>
        <p:spPr>
          <a:xfrm>
            <a:off x="109467" y="939627"/>
            <a:ext cx="4470400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Extract meaning from video and audio files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Index faces and spoken words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Great for making content available to vision- or hearing-challenged users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Content moderation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Media Services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Encoding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49C76C3-2659-46AF-809D-E21844597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689" y="1027679"/>
            <a:ext cx="4421844" cy="326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09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Moderator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https://timw.info/7eec2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109467" y="943947"/>
            <a:ext cx="395453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Checks text, image, and video content for potentially undesirable content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Profanity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Adult or "racy" content</a:t>
            </a:r>
          </a:p>
        </p:txBody>
      </p:sp>
      <p:pic>
        <p:nvPicPr>
          <p:cNvPr id="5122" name="Picture 2" descr="Content moderation architecture">
            <a:extLst>
              <a:ext uri="{FF2B5EF4-FFF2-40B4-BE49-F238E27FC236}">
                <a16:creationId xmlns:a16="http://schemas.microsoft.com/office/drawing/2014/main" id="{B4C623CD-F8C0-4FAE-BED0-DBDC56BBE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793" y="878274"/>
            <a:ext cx="4587984" cy="35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3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https://timw.info/18876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524D3-65A9-462B-BA5C-2DB18F0FD833}"/>
              </a:ext>
            </a:extLst>
          </p:cNvPr>
          <p:cNvSpPr txBox="1"/>
          <p:nvPr/>
        </p:nvSpPr>
        <p:spPr>
          <a:xfrm>
            <a:off x="109467" y="943947"/>
            <a:ext cx="351426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Speech-to-text: Transcribe audio from &gt;40 languages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Speaker recognition: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Voice signature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194" name="Picture 2" descr="Architecture">
            <a:extLst>
              <a:ext uri="{FF2B5EF4-FFF2-40B4-BE49-F238E27FC236}">
                <a16:creationId xmlns:a16="http://schemas.microsoft.com/office/drawing/2014/main" id="{CA35DF49-956F-40E2-813E-B871D5E5B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829" y="1115110"/>
            <a:ext cx="5271911" cy="291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23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https://timw.info/87290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109467" y="943947"/>
            <a:ext cx="447040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Language detection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Sentiment analysis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Entity extraction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People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Places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Organizations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Objects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Translator: 60 languages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2DD9E-BDAD-4CB3-AC0D-C3D48B618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75" y="1608396"/>
            <a:ext cx="6130433" cy="19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0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https://timw.info/c6ab1</a:t>
            </a:r>
          </a:p>
        </p:txBody>
      </p:sp>
      <p:pic>
        <p:nvPicPr>
          <p:cNvPr id="1026" name="Picture 2" descr="Cognitive Search architecture to convert unstructured into structured data">
            <a:extLst>
              <a:ext uri="{FF2B5EF4-FFF2-40B4-BE49-F238E27FC236}">
                <a16:creationId xmlns:a16="http://schemas.microsoft.com/office/drawing/2014/main" id="{B7AF6FA7-0600-409F-9573-847BA872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61" y="560553"/>
            <a:ext cx="8450077" cy="40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232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 Web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https://timw.info/7640a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E08F3-77D1-46AF-B300-3B6B5BBC6F06}"/>
              </a:ext>
            </a:extLst>
          </p:cNvPr>
          <p:cNvSpPr txBox="1"/>
          <p:nvPr/>
        </p:nvSpPr>
        <p:spPr>
          <a:xfrm>
            <a:off x="109467" y="943947"/>
            <a:ext cx="44704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Retrieve answers from Bing search engine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Web pages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Images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Videos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News</a:t>
            </a:r>
          </a:p>
        </p:txBody>
      </p:sp>
      <p:pic>
        <p:nvPicPr>
          <p:cNvPr id="6146" name="Picture 2" descr="Architecture diagram">
            <a:extLst>
              <a:ext uri="{FF2B5EF4-FFF2-40B4-BE49-F238E27FC236}">
                <a16:creationId xmlns:a16="http://schemas.microsoft.com/office/drawing/2014/main" id="{6CFFCAF8-05B6-441F-8471-49BE6606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901" y="720783"/>
            <a:ext cx="4780521" cy="370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55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31318721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Bot?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680016" y="638964"/>
            <a:ext cx="447040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Chatbot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Computer programmed designed to mimic human interaction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Turn based text/audio conversation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Alternative UI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Language Understanding Intelligent Service (LUIS)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Cortana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63E90F4-F44E-4D95-87F5-8221BC030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004" y="1158184"/>
            <a:ext cx="3109953" cy="313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20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https://timw.info/87290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25400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Toolset to develop "intelligent agents"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Graphical: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Bot Framework Composer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Code: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Bot Framework SDK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C#, Python, JavaScript, Java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28B148-773B-4F8C-9412-40BA77537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237" y="1073926"/>
            <a:ext cx="4740683" cy="26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8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355533" y="4759051"/>
            <a:ext cx="278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https://timw.info/b04eb</a:t>
            </a:r>
          </a:p>
        </p:txBody>
      </p:sp>
      <p:pic>
        <p:nvPicPr>
          <p:cNvPr id="3074" name="Picture 2" descr="Architecture diagram">
            <a:extLst>
              <a:ext uri="{FF2B5EF4-FFF2-40B4-BE49-F238E27FC236}">
                <a16:creationId xmlns:a16="http://schemas.microsoft.com/office/drawing/2014/main" id="{1E656370-5D6E-4C76-ACEF-B8E84028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028" y="560553"/>
            <a:ext cx="5719678" cy="425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3530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https://timw.info/32e9e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0EBAFAAA-B773-4605-BA05-691144855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34" y="664570"/>
            <a:ext cx="7141331" cy="40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831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5415606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https://timw.info/azmon</a:t>
            </a:r>
          </a:p>
        </p:txBody>
      </p:sp>
      <p:pic>
        <p:nvPicPr>
          <p:cNvPr id="14338" name="Picture 2" descr="Azure Monitor overview">
            <a:extLst>
              <a:ext uri="{FF2B5EF4-FFF2-40B4-BE49-F238E27FC236}">
                <a16:creationId xmlns:a16="http://schemas.microsoft.com/office/drawing/2014/main" id="{4F56CD8F-5B6C-4C3B-A0D8-2308E67D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0" y="603621"/>
            <a:ext cx="7548179" cy="415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3171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AI-100 Strategy</a:t>
            </a:r>
          </a:p>
        </p:txBody>
      </p:sp>
    </p:spTree>
    <p:extLst>
      <p:ext uri="{BB962C8B-B14F-4D97-AF65-F5344CB8AC3E}">
        <p14:creationId xmlns:p14="http://schemas.microsoft.com/office/powerpoint/2010/main" val="7901843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7650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60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 (YouTube)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395741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0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9492</TotalTime>
  <Words>1276</Words>
  <Application>Microsoft Office PowerPoint</Application>
  <PresentationFormat>On-screen Show (16:9)</PresentationFormat>
  <Paragraphs>344</Paragraphs>
  <Slides>95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2" baseType="lpstr">
      <vt:lpstr>Arial</vt:lpstr>
      <vt:lpstr>Calibri</vt:lpstr>
      <vt:lpstr>Cascadia Code Mono PL, Consolas,  Courier New</vt:lpstr>
      <vt:lpstr>Gotham Medium</vt:lpstr>
      <vt:lpstr>Tahoma</vt:lpstr>
      <vt:lpstr>Times New Roman</vt:lpstr>
      <vt:lpstr>Standard_LiveLessons_2017</vt:lpstr>
      <vt:lpstr>Exam AI-100: Designing and Implementing an Azure AI Solution Crash Course</vt:lpstr>
      <vt:lpstr>Tim Warner</vt:lpstr>
      <vt:lpstr>Course Materials</vt:lpstr>
      <vt:lpstr>Session 1 of 2 Learning Goals</vt:lpstr>
      <vt:lpstr>Session 2 of 2 Learning Goals</vt:lpstr>
      <vt:lpstr>Setting Expectations</vt:lpstr>
      <vt:lpstr>Session Recordings</vt:lpstr>
      <vt:lpstr>Session Recordings</vt:lpstr>
      <vt:lpstr>Session Recordings</vt:lpstr>
      <vt:lpstr>Exam AI-100 Changes (May 20, 2020!)</vt:lpstr>
      <vt:lpstr>AI-102 Exam (live on July 1, 2021)</vt:lpstr>
      <vt:lpstr> </vt:lpstr>
      <vt:lpstr>Azure AI Fundamentals</vt:lpstr>
      <vt:lpstr>Azure AI Certification Overlap</vt:lpstr>
      <vt:lpstr>Azure Data Fundamentals</vt:lpstr>
      <vt:lpstr>Azure Data Engineer Associate</vt:lpstr>
      <vt:lpstr>Azure Data Scientist Associate</vt:lpstr>
      <vt:lpstr>Azure Data Analyst Associate</vt:lpstr>
      <vt:lpstr> </vt:lpstr>
      <vt:lpstr>Thank you!</vt:lpstr>
      <vt:lpstr>Fundamental Terminology</vt:lpstr>
      <vt:lpstr>Artificial Intelligence (AI)</vt:lpstr>
      <vt:lpstr>Machine Learning (ML)</vt:lpstr>
      <vt:lpstr> </vt:lpstr>
      <vt:lpstr> </vt:lpstr>
      <vt:lpstr> </vt:lpstr>
      <vt:lpstr> </vt:lpstr>
      <vt:lpstr> </vt:lpstr>
      <vt:lpstr> </vt:lpstr>
      <vt:lpstr>Azure AI Technology Stack Overview</vt:lpstr>
      <vt:lpstr>Azure AI Stack</vt:lpstr>
      <vt:lpstr>Azure Cognitive Services</vt:lpstr>
      <vt:lpstr>Azure Cognitive Services</vt:lpstr>
      <vt:lpstr>Azure AI Related Services</vt:lpstr>
      <vt:lpstr> </vt:lpstr>
      <vt:lpstr> </vt:lpstr>
      <vt:lpstr> </vt:lpstr>
      <vt:lpstr> </vt:lpstr>
      <vt:lpstr> </vt:lpstr>
      <vt:lpstr>Azure Kubernetes Service (AKS)</vt:lpstr>
      <vt:lpstr>Machine Learning with AKS</vt:lpstr>
      <vt:lpstr> </vt:lpstr>
      <vt:lpstr> </vt:lpstr>
      <vt:lpstr> </vt:lpstr>
      <vt:lpstr> </vt:lpstr>
      <vt:lpstr> </vt:lpstr>
      <vt:lpstr>Use Cases</vt:lpstr>
      <vt:lpstr>Use Case: Image Classification</vt:lpstr>
      <vt:lpstr>Use Case: Newsfeed Ingestion</vt:lpstr>
      <vt:lpstr>Use Case: IoT</vt:lpstr>
      <vt:lpstr>Azure Machine Learning</vt:lpstr>
      <vt:lpstr> </vt:lpstr>
      <vt:lpstr> </vt:lpstr>
      <vt:lpstr> </vt:lpstr>
      <vt:lpstr> </vt:lpstr>
      <vt:lpstr>Azure Cognitive Services</vt:lpstr>
      <vt:lpstr>First Things First</vt:lpstr>
      <vt:lpstr>How To Know Cognitive Services</vt:lpstr>
      <vt:lpstr>How To Know Cognitive Services</vt:lpstr>
      <vt:lpstr>Computer Vision</vt:lpstr>
      <vt:lpstr>Face</vt:lpstr>
      <vt:lpstr>Video Indexer</vt:lpstr>
      <vt:lpstr>Content Moderator</vt:lpstr>
      <vt:lpstr>Speech</vt:lpstr>
      <vt:lpstr>Text Analytics</vt:lpstr>
      <vt:lpstr>Azure Cognitive Search</vt:lpstr>
      <vt:lpstr>Bing Web Search</vt:lpstr>
      <vt:lpstr>Azure Bot Service</vt:lpstr>
      <vt:lpstr>What is a Bot?</vt:lpstr>
      <vt:lpstr>Azure Bot Service</vt:lpstr>
      <vt:lpstr>Chatbot</vt:lpstr>
      <vt:lpstr>Conversational Bot</vt:lpstr>
      <vt:lpstr>Monitoring</vt:lpstr>
      <vt:lpstr>Azure Monitoring</vt:lpstr>
      <vt:lpstr>Exam AI-100 Strategy</vt:lpstr>
      <vt:lpstr> </vt:lpstr>
      <vt:lpstr>Item Types 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Tim's Online Testing Video (YouTube)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242</cp:revision>
  <dcterms:created xsi:type="dcterms:W3CDTF">2015-09-28T19:52:00Z</dcterms:created>
  <dcterms:modified xsi:type="dcterms:W3CDTF">2021-05-03T16:01:09Z</dcterms:modified>
</cp:coreProperties>
</file>